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AEE3E0-FC6C-4C2A-A94A-D877AD6BCC9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0C4B4E97-BB1C-4EBC-B059-363CA636A0D1}">
      <dgm:prSet phldrT="[Text]"/>
      <dgm:spPr/>
      <dgm:t>
        <a:bodyPr/>
        <a:lstStyle/>
        <a:p>
          <a:r>
            <a:rPr lang="en-US" dirty="0" smtClean="0"/>
            <a:t>Truman Doctrine</a:t>
          </a:r>
          <a:endParaRPr lang="en-US" dirty="0"/>
        </a:p>
      </dgm:t>
    </dgm:pt>
    <dgm:pt modelId="{F4C037B0-82D4-4253-86E6-5D6C2A14627E}" type="parTrans" cxnId="{03CCB3A5-E844-4828-A23E-0FCD73662333}">
      <dgm:prSet/>
      <dgm:spPr/>
      <dgm:t>
        <a:bodyPr/>
        <a:lstStyle/>
        <a:p>
          <a:endParaRPr lang="en-US"/>
        </a:p>
      </dgm:t>
    </dgm:pt>
    <dgm:pt modelId="{7723C8EE-247E-4B99-8C38-32B0ED69D7CE}" type="sibTrans" cxnId="{03CCB3A5-E844-4828-A23E-0FCD73662333}">
      <dgm:prSet/>
      <dgm:spPr/>
      <dgm:t>
        <a:bodyPr/>
        <a:lstStyle/>
        <a:p>
          <a:endParaRPr lang="en-US"/>
        </a:p>
      </dgm:t>
    </dgm:pt>
    <dgm:pt modelId="{93F97F13-B03A-4065-8BCC-E6C685952F23}">
      <dgm:prSet phldrT="[Text]"/>
      <dgm:spPr/>
      <dgm:t>
        <a:bodyPr/>
        <a:lstStyle/>
        <a:p>
          <a:r>
            <a:rPr lang="en-US" dirty="0" smtClean="0"/>
            <a:t>Fact</a:t>
          </a:r>
          <a:endParaRPr lang="en-US" dirty="0"/>
        </a:p>
      </dgm:t>
    </dgm:pt>
    <dgm:pt modelId="{3C2D4FAD-CE33-44E1-B120-840027BB7815}" type="parTrans" cxnId="{8775FF3F-0D37-4196-BC6A-4DDE76C49F22}">
      <dgm:prSet/>
      <dgm:spPr/>
      <dgm:t>
        <a:bodyPr/>
        <a:lstStyle/>
        <a:p>
          <a:endParaRPr lang="en-US"/>
        </a:p>
      </dgm:t>
    </dgm:pt>
    <dgm:pt modelId="{A03D3038-5860-4FAD-9F0C-AB05691E0B0A}" type="sibTrans" cxnId="{8775FF3F-0D37-4196-BC6A-4DDE76C49F22}">
      <dgm:prSet/>
      <dgm:spPr/>
      <dgm:t>
        <a:bodyPr/>
        <a:lstStyle/>
        <a:p>
          <a:endParaRPr lang="en-US"/>
        </a:p>
      </dgm:t>
    </dgm:pt>
    <dgm:pt modelId="{27E47982-9C95-4EA0-8243-2EECEBB7ED6F}">
      <dgm:prSet phldrT="[Text]"/>
      <dgm:spPr/>
      <dgm:t>
        <a:bodyPr/>
        <a:lstStyle/>
        <a:p>
          <a:r>
            <a:rPr lang="en-US" dirty="0" smtClean="0"/>
            <a:t>Fact</a:t>
          </a:r>
          <a:endParaRPr lang="en-US" dirty="0"/>
        </a:p>
      </dgm:t>
    </dgm:pt>
    <dgm:pt modelId="{E5917297-83CD-411D-8FC2-2760A28B6A57}" type="parTrans" cxnId="{7D1E8EAE-E21A-43AE-92F8-CC8E1AC89C19}">
      <dgm:prSet/>
      <dgm:spPr/>
      <dgm:t>
        <a:bodyPr/>
        <a:lstStyle/>
        <a:p>
          <a:endParaRPr lang="en-US"/>
        </a:p>
      </dgm:t>
    </dgm:pt>
    <dgm:pt modelId="{8F38EBB6-770F-4F58-92CC-F3396DFDE834}" type="sibTrans" cxnId="{7D1E8EAE-E21A-43AE-92F8-CC8E1AC89C19}">
      <dgm:prSet/>
      <dgm:spPr/>
      <dgm:t>
        <a:bodyPr/>
        <a:lstStyle/>
        <a:p>
          <a:endParaRPr lang="en-US"/>
        </a:p>
      </dgm:t>
    </dgm:pt>
    <dgm:pt modelId="{FC471D2A-A009-4C89-8035-EA373A310115}">
      <dgm:prSet phldrT="[Text]"/>
      <dgm:spPr/>
      <dgm:t>
        <a:bodyPr/>
        <a:lstStyle/>
        <a:p>
          <a:r>
            <a:rPr lang="en-US" dirty="0" smtClean="0"/>
            <a:t>Fact</a:t>
          </a:r>
          <a:endParaRPr lang="en-US" dirty="0"/>
        </a:p>
      </dgm:t>
    </dgm:pt>
    <dgm:pt modelId="{A9EB7171-6519-44B5-B8A5-8E67C68A4426}" type="parTrans" cxnId="{F8C18D70-0E11-411B-A7D4-E4D3075ADFC3}">
      <dgm:prSet/>
      <dgm:spPr/>
      <dgm:t>
        <a:bodyPr/>
        <a:lstStyle/>
        <a:p>
          <a:endParaRPr lang="en-US"/>
        </a:p>
      </dgm:t>
    </dgm:pt>
    <dgm:pt modelId="{9497C822-445C-40F8-92DE-583797433425}" type="sibTrans" cxnId="{F8C18D70-0E11-411B-A7D4-E4D3075ADFC3}">
      <dgm:prSet/>
      <dgm:spPr/>
      <dgm:t>
        <a:bodyPr/>
        <a:lstStyle/>
        <a:p>
          <a:endParaRPr lang="en-US"/>
        </a:p>
      </dgm:t>
    </dgm:pt>
    <dgm:pt modelId="{BE67FB66-8ABD-4867-A6CD-9B9A22B4EA9D}">
      <dgm:prSet phldrT="[Text]"/>
      <dgm:spPr/>
      <dgm:t>
        <a:bodyPr/>
        <a:lstStyle/>
        <a:p>
          <a:r>
            <a:rPr lang="en-US" dirty="0" smtClean="0"/>
            <a:t>Fact</a:t>
          </a:r>
          <a:endParaRPr lang="en-US" dirty="0"/>
        </a:p>
      </dgm:t>
    </dgm:pt>
    <dgm:pt modelId="{9E64D784-9132-4439-B553-C670F710E09B}" type="parTrans" cxnId="{3EF051F8-8065-4A78-BAE7-B69435CBA535}">
      <dgm:prSet/>
      <dgm:spPr/>
      <dgm:t>
        <a:bodyPr/>
        <a:lstStyle/>
        <a:p>
          <a:endParaRPr lang="en-US"/>
        </a:p>
      </dgm:t>
    </dgm:pt>
    <dgm:pt modelId="{D859957F-4B47-42C4-8F71-25A987C8F28A}" type="sibTrans" cxnId="{3EF051F8-8065-4A78-BAE7-B69435CBA535}">
      <dgm:prSet/>
      <dgm:spPr/>
      <dgm:t>
        <a:bodyPr/>
        <a:lstStyle/>
        <a:p>
          <a:endParaRPr lang="en-US"/>
        </a:p>
      </dgm:t>
    </dgm:pt>
    <dgm:pt modelId="{C4BCF8FE-D08D-4F20-A5A2-487A487FCE34}" type="pres">
      <dgm:prSet presAssocID="{A2AEE3E0-FC6C-4C2A-A94A-D877AD6BCC9F}" presName="diagram" presStyleCnt="0">
        <dgm:presLayoutVars>
          <dgm:chMax val="1"/>
          <dgm:dir/>
          <dgm:animLvl val="ctr"/>
          <dgm:resizeHandles val="exact"/>
        </dgm:presLayoutVars>
      </dgm:prSet>
      <dgm:spPr/>
      <dgm:t>
        <a:bodyPr/>
        <a:lstStyle/>
        <a:p>
          <a:endParaRPr lang="en-US"/>
        </a:p>
      </dgm:t>
    </dgm:pt>
    <dgm:pt modelId="{9DD178DB-800E-40D6-B380-B8D523739AC7}" type="pres">
      <dgm:prSet presAssocID="{A2AEE3E0-FC6C-4C2A-A94A-D877AD6BCC9F}" presName="matrix" presStyleCnt="0"/>
      <dgm:spPr/>
    </dgm:pt>
    <dgm:pt modelId="{0CF6423B-905F-4BAA-A951-89768142C692}" type="pres">
      <dgm:prSet presAssocID="{A2AEE3E0-FC6C-4C2A-A94A-D877AD6BCC9F}" presName="tile1" presStyleLbl="node1" presStyleIdx="0" presStyleCnt="4" custLinFactNeighborX="0" custLinFactNeighborY="0"/>
      <dgm:spPr/>
      <dgm:t>
        <a:bodyPr/>
        <a:lstStyle/>
        <a:p>
          <a:endParaRPr lang="en-US"/>
        </a:p>
      </dgm:t>
    </dgm:pt>
    <dgm:pt modelId="{10729F13-81DE-4DFB-899E-D087235CA2AA}" type="pres">
      <dgm:prSet presAssocID="{A2AEE3E0-FC6C-4C2A-A94A-D877AD6BCC9F}" presName="tile1text" presStyleLbl="node1" presStyleIdx="0" presStyleCnt="4">
        <dgm:presLayoutVars>
          <dgm:chMax val="0"/>
          <dgm:chPref val="0"/>
          <dgm:bulletEnabled val="1"/>
        </dgm:presLayoutVars>
      </dgm:prSet>
      <dgm:spPr/>
      <dgm:t>
        <a:bodyPr/>
        <a:lstStyle/>
        <a:p>
          <a:endParaRPr lang="en-US"/>
        </a:p>
      </dgm:t>
    </dgm:pt>
    <dgm:pt modelId="{8D31E494-C41A-484E-B87E-CD3E101A35F2}" type="pres">
      <dgm:prSet presAssocID="{A2AEE3E0-FC6C-4C2A-A94A-D877AD6BCC9F}" presName="tile2" presStyleLbl="node1" presStyleIdx="1" presStyleCnt="4" custLinFactNeighborY="-1250"/>
      <dgm:spPr/>
      <dgm:t>
        <a:bodyPr/>
        <a:lstStyle/>
        <a:p>
          <a:endParaRPr lang="en-US"/>
        </a:p>
      </dgm:t>
    </dgm:pt>
    <dgm:pt modelId="{53310294-42D8-4CCF-8C70-9FE99C94F87A}" type="pres">
      <dgm:prSet presAssocID="{A2AEE3E0-FC6C-4C2A-A94A-D877AD6BCC9F}" presName="tile2text" presStyleLbl="node1" presStyleIdx="1" presStyleCnt="4">
        <dgm:presLayoutVars>
          <dgm:chMax val="0"/>
          <dgm:chPref val="0"/>
          <dgm:bulletEnabled val="1"/>
        </dgm:presLayoutVars>
      </dgm:prSet>
      <dgm:spPr/>
      <dgm:t>
        <a:bodyPr/>
        <a:lstStyle/>
        <a:p>
          <a:endParaRPr lang="en-US"/>
        </a:p>
      </dgm:t>
    </dgm:pt>
    <dgm:pt modelId="{8AD37EFC-8A47-426A-AB93-459876866707}" type="pres">
      <dgm:prSet presAssocID="{A2AEE3E0-FC6C-4C2A-A94A-D877AD6BCC9F}" presName="tile3" presStyleLbl="node1" presStyleIdx="2" presStyleCnt="4"/>
      <dgm:spPr/>
      <dgm:t>
        <a:bodyPr/>
        <a:lstStyle/>
        <a:p>
          <a:endParaRPr lang="en-US"/>
        </a:p>
      </dgm:t>
    </dgm:pt>
    <dgm:pt modelId="{8B6BBF23-2BE5-4F79-8C0D-B37352850E0D}" type="pres">
      <dgm:prSet presAssocID="{A2AEE3E0-FC6C-4C2A-A94A-D877AD6BCC9F}" presName="tile3text" presStyleLbl="node1" presStyleIdx="2" presStyleCnt="4">
        <dgm:presLayoutVars>
          <dgm:chMax val="0"/>
          <dgm:chPref val="0"/>
          <dgm:bulletEnabled val="1"/>
        </dgm:presLayoutVars>
      </dgm:prSet>
      <dgm:spPr/>
      <dgm:t>
        <a:bodyPr/>
        <a:lstStyle/>
        <a:p>
          <a:endParaRPr lang="en-US"/>
        </a:p>
      </dgm:t>
    </dgm:pt>
    <dgm:pt modelId="{CCE76D89-2DE0-407A-90BB-B9F98DBB4B53}" type="pres">
      <dgm:prSet presAssocID="{A2AEE3E0-FC6C-4C2A-A94A-D877AD6BCC9F}" presName="tile4" presStyleLbl="node1" presStyleIdx="3" presStyleCnt="4"/>
      <dgm:spPr/>
      <dgm:t>
        <a:bodyPr/>
        <a:lstStyle/>
        <a:p>
          <a:endParaRPr lang="en-US"/>
        </a:p>
      </dgm:t>
    </dgm:pt>
    <dgm:pt modelId="{FD0F2E55-B612-417B-A0B8-077884E0F4D7}" type="pres">
      <dgm:prSet presAssocID="{A2AEE3E0-FC6C-4C2A-A94A-D877AD6BCC9F}" presName="tile4text" presStyleLbl="node1" presStyleIdx="3" presStyleCnt="4">
        <dgm:presLayoutVars>
          <dgm:chMax val="0"/>
          <dgm:chPref val="0"/>
          <dgm:bulletEnabled val="1"/>
        </dgm:presLayoutVars>
      </dgm:prSet>
      <dgm:spPr/>
      <dgm:t>
        <a:bodyPr/>
        <a:lstStyle/>
        <a:p>
          <a:endParaRPr lang="en-US"/>
        </a:p>
      </dgm:t>
    </dgm:pt>
    <dgm:pt modelId="{DAC8CC65-6139-4717-9A4C-73BB3C6C3BCC}" type="pres">
      <dgm:prSet presAssocID="{A2AEE3E0-FC6C-4C2A-A94A-D877AD6BCC9F}" presName="centerTile" presStyleLbl="fgShp" presStyleIdx="0" presStyleCnt="1">
        <dgm:presLayoutVars>
          <dgm:chMax val="0"/>
          <dgm:chPref val="0"/>
        </dgm:presLayoutVars>
      </dgm:prSet>
      <dgm:spPr/>
      <dgm:t>
        <a:bodyPr/>
        <a:lstStyle/>
        <a:p>
          <a:endParaRPr lang="en-US"/>
        </a:p>
      </dgm:t>
    </dgm:pt>
  </dgm:ptLst>
  <dgm:cxnLst>
    <dgm:cxn modelId="{70121EF0-55D4-431D-884F-3B872BF5859A}" type="presOf" srcId="{FC471D2A-A009-4C89-8035-EA373A310115}" destId="{8B6BBF23-2BE5-4F79-8C0D-B37352850E0D}" srcOrd="1" destOrd="0" presId="urn:microsoft.com/office/officeart/2005/8/layout/matrix1"/>
    <dgm:cxn modelId="{8438ACEA-8D7A-4FED-A9C0-974FE30BEFE5}" type="presOf" srcId="{BE67FB66-8ABD-4867-A6CD-9B9A22B4EA9D}" destId="{CCE76D89-2DE0-407A-90BB-B9F98DBB4B53}" srcOrd="0" destOrd="0" presId="urn:microsoft.com/office/officeart/2005/8/layout/matrix1"/>
    <dgm:cxn modelId="{F7C3045F-59AC-45D3-A9CB-47ED08DE85FA}" type="presOf" srcId="{0C4B4E97-BB1C-4EBC-B059-363CA636A0D1}" destId="{DAC8CC65-6139-4717-9A4C-73BB3C6C3BCC}" srcOrd="0" destOrd="0" presId="urn:microsoft.com/office/officeart/2005/8/layout/matrix1"/>
    <dgm:cxn modelId="{6D1FE30B-FCA8-44C2-A4E0-1557766DE205}" type="presOf" srcId="{BE67FB66-8ABD-4867-A6CD-9B9A22B4EA9D}" destId="{FD0F2E55-B612-417B-A0B8-077884E0F4D7}" srcOrd="1" destOrd="0" presId="urn:microsoft.com/office/officeart/2005/8/layout/matrix1"/>
    <dgm:cxn modelId="{D163E74C-8ED4-489B-998D-2AF3C673010C}" type="presOf" srcId="{A2AEE3E0-FC6C-4C2A-A94A-D877AD6BCC9F}" destId="{C4BCF8FE-D08D-4F20-A5A2-487A487FCE34}" srcOrd="0" destOrd="0" presId="urn:microsoft.com/office/officeart/2005/8/layout/matrix1"/>
    <dgm:cxn modelId="{8775FF3F-0D37-4196-BC6A-4DDE76C49F22}" srcId="{0C4B4E97-BB1C-4EBC-B059-363CA636A0D1}" destId="{93F97F13-B03A-4065-8BCC-E6C685952F23}" srcOrd="0" destOrd="0" parTransId="{3C2D4FAD-CE33-44E1-B120-840027BB7815}" sibTransId="{A03D3038-5860-4FAD-9F0C-AB05691E0B0A}"/>
    <dgm:cxn modelId="{2D1426C8-1BA5-40CD-B8FD-E1B9C441BB0F}" type="presOf" srcId="{FC471D2A-A009-4C89-8035-EA373A310115}" destId="{8AD37EFC-8A47-426A-AB93-459876866707}" srcOrd="0" destOrd="0" presId="urn:microsoft.com/office/officeart/2005/8/layout/matrix1"/>
    <dgm:cxn modelId="{CFB4028D-8111-4F80-B317-DBD90E56CCE2}" type="presOf" srcId="{93F97F13-B03A-4065-8BCC-E6C685952F23}" destId="{0CF6423B-905F-4BAA-A951-89768142C692}" srcOrd="0" destOrd="0" presId="urn:microsoft.com/office/officeart/2005/8/layout/matrix1"/>
    <dgm:cxn modelId="{3EF051F8-8065-4A78-BAE7-B69435CBA535}" srcId="{0C4B4E97-BB1C-4EBC-B059-363CA636A0D1}" destId="{BE67FB66-8ABD-4867-A6CD-9B9A22B4EA9D}" srcOrd="3" destOrd="0" parTransId="{9E64D784-9132-4439-B553-C670F710E09B}" sibTransId="{D859957F-4B47-42C4-8F71-25A987C8F28A}"/>
    <dgm:cxn modelId="{B23A179C-A3B4-4ADD-8B04-93F06D4A3939}" type="presOf" srcId="{27E47982-9C95-4EA0-8243-2EECEBB7ED6F}" destId="{8D31E494-C41A-484E-B87E-CD3E101A35F2}" srcOrd="0" destOrd="0" presId="urn:microsoft.com/office/officeart/2005/8/layout/matrix1"/>
    <dgm:cxn modelId="{F8C18D70-0E11-411B-A7D4-E4D3075ADFC3}" srcId="{0C4B4E97-BB1C-4EBC-B059-363CA636A0D1}" destId="{FC471D2A-A009-4C89-8035-EA373A310115}" srcOrd="2" destOrd="0" parTransId="{A9EB7171-6519-44B5-B8A5-8E67C68A4426}" sibTransId="{9497C822-445C-40F8-92DE-583797433425}"/>
    <dgm:cxn modelId="{03CCB3A5-E844-4828-A23E-0FCD73662333}" srcId="{A2AEE3E0-FC6C-4C2A-A94A-D877AD6BCC9F}" destId="{0C4B4E97-BB1C-4EBC-B059-363CA636A0D1}" srcOrd="0" destOrd="0" parTransId="{F4C037B0-82D4-4253-86E6-5D6C2A14627E}" sibTransId="{7723C8EE-247E-4B99-8C38-32B0ED69D7CE}"/>
    <dgm:cxn modelId="{4D59412C-4F96-4971-8351-ECA8EBAF2FC7}" type="presOf" srcId="{93F97F13-B03A-4065-8BCC-E6C685952F23}" destId="{10729F13-81DE-4DFB-899E-D087235CA2AA}" srcOrd="1" destOrd="0" presId="urn:microsoft.com/office/officeart/2005/8/layout/matrix1"/>
    <dgm:cxn modelId="{C4652BD9-DCCA-4C56-A078-732CF7150E87}" type="presOf" srcId="{27E47982-9C95-4EA0-8243-2EECEBB7ED6F}" destId="{53310294-42D8-4CCF-8C70-9FE99C94F87A}" srcOrd="1" destOrd="0" presId="urn:microsoft.com/office/officeart/2005/8/layout/matrix1"/>
    <dgm:cxn modelId="{7D1E8EAE-E21A-43AE-92F8-CC8E1AC89C19}" srcId="{0C4B4E97-BB1C-4EBC-B059-363CA636A0D1}" destId="{27E47982-9C95-4EA0-8243-2EECEBB7ED6F}" srcOrd="1" destOrd="0" parTransId="{E5917297-83CD-411D-8FC2-2760A28B6A57}" sibTransId="{8F38EBB6-770F-4F58-92CC-F3396DFDE834}"/>
    <dgm:cxn modelId="{94796A47-BB76-41D7-9A5C-7F82F17BCC05}" type="presParOf" srcId="{C4BCF8FE-D08D-4F20-A5A2-487A487FCE34}" destId="{9DD178DB-800E-40D6-B380-B8D523739AC7}" srcOrd="0" destOrd="0" presId="urn:microsoft.com/office/officeart/2005/8/layout/matrix1"/>
    <dgm:cxn modelId="{3D95B000-A630-4FED-A7CF-C77F0FACF2E5}" type="presParOf" srcId="{9DD178DB-800E-40D6-B380-B8D523739AC7}" destId="{0CF6423B-905F-4BAA-A951-89768142C692}" srcOrd="0" destOrd="0" presId="urn:microsoft.com/office/officeart/2005/8/layout/matrix1"/>
    <dgm:cxn modelId="{AD853EDF-1990-4E20-9386-F02CDC73CA58}" type="presParOf" srcId="{9DD178DB-800E-40D6-B380-B8D523739AC7}" destId="{10729F13-81DE-4DFB-899E-D087235CA2AA}" srcOrd="1" destOrd="0" presId="urn:microsoft.com/office/officeart/2005/8/layout/matrix1"/>
    <dgm:cxn modelId="{2783D78A-7042-4AEF-B4A1-14BAB936E1EE}" type="presParOf" srcId="{9DD178DB-800E-40D6-B380-B8D523739AC7}" destId="{8D31E494-C41A-484E-B87E-CD3E101A35F2}" srcOrd="2" destOrd="0" presId="urn:microsoft.com/office/officeart/2005/8/layout/matrix1"/>
    <dgm:cxn modelId="{4D542BB4-92C4-4446-9590-0A7FC1D18D1F}" type="presParOf" srcId="{9DD178DB-800E-40D6-B380-B8D523739AC7}" destId="{53310294-42D8-4CCF-8C70-9FE99C94F87A}" srcOrd="3" destOrd="0" presId="urn:microsoft.com/office/officeart/2005/8/layout/matrix1"/>
    <dgm:cxn modelId="{0AC14DC0-D9D8-40CC-A1E8-3E7CE4AD3D24}" type="presParOf" srcId="{9DD178DB-800E-40D6-B380-B8D523739AC7}" destId="{8AD37EFC-8A47-426A-AB93-459876866707}" srcOrd="4" destOrd="0" presId="urn:microsoft.com/office/officeart/2005/8/layout/matrix1"/>
    <dgm:cxn modelId="{9EB17C67-2B6B-456D-9BC0-40718C21747E}" type="presParOf" srcId="{9DD178DB-800E-40D6-B380-B8D523739AC7}" destId="{8B6BBF23-2BE5-4F79-8C0D-B37352850E0D}" srcOrd="5" destOrd="0" presId="urn:microsoft.com/office/officeart/2005/8/layout/matrix1"/>
    <dgm:cxn modelId="{01803E11-4B33-4349-8FD4-6F6F31D8BD7D}" type="presParOf" srcId="{9DD178DB-800E-40D6-B380-B8D523739AC7}" destId="{CCE76D89-2DE0-407A-90BB-B9F98DBB4B53}" srcOrd="6" destOrd="0" presId="urn:microsoft.com/office/officeart/2005/8/layout/matrix1"/>
    <dgm:cxn modelId="{66A088F5-FB19-43BE-B33E-0E326B17A8A1}" type="presParOf" srcId="{9DD178DB-800E-40D6-B380-B8D523739AC7}" destId="{FD0F2E55-B612-417B-A0B8-077884E0F4D7}" srcOrd="7" destOrd="0" presId="urn:microsoft.com/office/officeart/2005/8/layout/matrix1"/>
    <dgm:cxn modelId="{D5A5FDF9-38E3-4582-A73D-864E014DDDC9}" type="presParOf" srcId="{C4BCF8FE-D08D-4F20-A5A2-487A487FCE34}" destId="{DAC8CC65-6139-4717-9A4C-73BB3C6C3BCC}"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6423B-905F-4BAA-A951-89768142C692}">
      <dsp:nvSpPr>
        <dsp:cNvPr id="0" name=""/>
        <dsp:cNvSpPr/>
      </dsp:nvSpPr>
      <dsp:spPr>
        <a:xfrm rot="16200000">
          <a:off x="171450" y="-171450"/>
          <a:ext cx="1181099" cy="1524000"/>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smtClean="0"/>
            <a:t>Fact</a:t>
          </a:r>
          <a:endParaRPr lang="en-US" sz="1500" kern="1200" dirty="0"/>
        </a:p>
      </dsp:txBody>
      <dsp:txXfrm rot="5400000">
        <a:off x="0" y="0"/>
        <a:ext cx="1524000" cy="885825"/>
      </dsp:txXfrm>
    </dsp:sp>
    <dsp:sp modelId="{8D31E494-C41A-484E-B87E-CD3E101A35F2}">
      <dsp:nvSpPr>
        <dsp:cNvPr id="0" name=""/>
        <dsp:cNvSpPr/>
      </dsp:nvSpPr>
      <dsp:spPr>
        <a:xfrm>
          <a:off x="1524000" y="0"/>
          <a:ext cx="1524000" cy="1181099"/>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smtClean="0"/>
            <a:t>Fact</a:t>
          </a:r>
          <a:endParaRPr lang="en-US" sz="1500" kern="1200" dirty="0"/>
        </a:p>
      </dsp:txBody>
      <dsp:txXfrm>
        <a:off x="1524000" y="0"/>
        <a:ext cx="1524000" cy="885825"/>
      </dsp:txXfrm>
    </dsp:sp>
    <dsp:sp modelId="{8AD37EFC-8A47-426A-AB93-459876866707}">
      <dsp:nvSpPr>
        <dsp:cNvPr id="0" name=""/>
        <dsp:cNvSpPr/>
      </dsp:nvSpPr>
      <dsp:spPr>
        <a:xfrm rot="10800000">
          <a:off x="0" y="1181099"/>
          <a:ext cx="1524000" cy="1181099"/>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smtClean="0"/>
            <a:t>Fact</a:t>
          </a:r>
          <a:endParaRPr lang="en-US" sz="1500" kern="1200" dirty="0"/>
        </a:p>
      </dsp:txBody>
      <dsp:txXfrm rot="10800000">
        <a:off x="0" y="1476374"/>
        <a:ext cx="1524000" cy="885825"/>
      </dsp:txXfrm>
    </dsp:sp>
    <dsp:sp modelId="{CCE76D89-2DE0-407A-90BB-B9F98DBB4B53}">
      <dsp:nvSpPr>
        <dsp:cNvPr id="0" name=""/>
        <dsp:cNvSpPr/>
      </dsp:nvSpPr>
      <dsp:spPr>
        <a:xfrm rot="5400000">
          <a:off x="1695450" y="1009649"/>
          <a:ext cx="1181099" cy="1524000"/>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smtClean="0"/>
            <a:t>Fact</a:t>
          </a:r>
          <a:endParaRPr lang="en-US" sz="1500" kern="1200" dirty="0"/>
        </a:p>
      </dsp:txBody>
      <dsp:txXfrm rot="-5400000">
        <a:off x="1524000" y="1476374"/>
        <a:ext cx="1524000" cy="885825"/>
      </dsp:txXfrm>
    </dsp:sp>
    <dsp:sp modelId="{DAC8CC65-6139-4717-9A4C-73BB3C6C3BCC}">
      <dsp:nvSpPr>
        <dsp:cNvPr id="0" name=""/>
        <dsp:cNvSpPr/>
      </dsp:nvSpPr>
      <dsp:spPr>
        <a:xfrm>
          <a:off x="1066800" y="885824"/>
          <a:ext cx="914400" cy="590549"/>
        </a:xfrm>
        <a:prstGeom prst="roundRect">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Truman Doctrine</a:t>
          </a:r>
          <a:endParaRPr lang="en-US" sz="1500" kern="1200" dirty="0"/>
        </a:p>
      </dsp:txBody>
      <dsp:txXfrm>
        <a:off x="1095628" y="914652"/>
        <a:ext cx="856744" cy="532893"/>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C1422D1-1A53-4B09-98AF-2DDF9D291958}" type="datetimeFigureOut">
              <a:rPr lang="en-US" smtClean="0"/>
              <a:t>02/27/2017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1422D1-1A53-4B09-98AF-2DDF9D291958}" type="datetimeFigureOut">
              <a:rPr lang="en-US" smtClean="0"/>
              <a:t>02/27/2017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1422D1-1A53-4B09-98AF-2DDF9D291958}" type="datetimeFigureOut">
              <a:rPr lang="en-US" smtClean="0"/>
              <a:t>02/27/2017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C1422D1-1A53-4B09-98AF-2DDF9D291958}" type="datetimeFigureOut">
              <a:rPr lang="en-US" smtClean="0"/>
              <a:t>02/27/2017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1422D1-1A53-4B09-98AF-2DDF9D291958}" type="datetimeFigureOut">
              <a:rPr lang="en-US" smtClean="0"/>
              <a:t>02/27/2017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C1422D1-1A53-4B09-98AF-2DDF9D291958}" type="datetimeFigureOut">
              <a:rPr lang="en-US" smtClean="0"/>
              <a:t>02/27/2017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58D81-4FD0-460A-8CAE-DC339BEE76C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1422D1-1A53-4B09-98AF-2DDF9D291958}" type="datetimeFigureOut">
              <a:rPr lang="en-US" smtClean="0"/>
              <a:t>02/27/2017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A58D81-4FD0-460A-8CAE-DC339BEE76C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1422D1-1A53-4B09-98AF-2DDF9D291958}" type="datetimeFigureOut">
              <a:rPr lang="en-US" smtClean="0"/>
              <a:t>02/27/2017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1422D1-1A53-4B09-98AF-2DDF9D291958}" type="datetimeFigureOut">
              <a:rPr lang="en-US" smtClean="0"/>
              <a:t>02/27/2017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1422D1-1A53-4B09-98AF-2DDF9D291958}" type="datetimeFigureOut">
              <a:rPr lang="en-US" smtClean="0"/>
              <a:t>02/27/2017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58D81-4FD0-460A-8CAE-DC339BEE76C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1422D1-1A53-4B09-98AF-2DDF9D291958}" type="datetimeFigureOut">
              <a:rPr lang="en-US" smtClean="0"/>
              <a:t>02/27/2017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58D81-4FD0-460A-8CAE-DC339BEE76CE}"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C1422D1-1A53-4B09-98AF-2DDF9D291958}" type="datetimeFigureOut">
              <a:rPr lang="en-US" smtClean="0"/>
              <a:t>02/27/2017</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F5A58D81-4FD0-460A-8CAE-DC339BEE76C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8D6d6_-Vngo"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t>Cold War - The Early Years</a:t>
            </a:r>
            <a:endParaRPr lang="en-US" dirty="0"/>
          </a:p>
        </p:txBody>
      </p:sp>
    </p:spTree>
    <p:extLst>
      <p:ext uri="{BB962C8B-B14F-4D97-AF65-F5344CB8AC3E}">
        <p14:creationId xmlns:p14="http://schemas.microsoft.com/office/powerpoint/2010/main" val="3646743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76200"/>
            <a:ext cx="8229600" cy="914400"/>
          </a:xfrm>
        </p:spPr>
        <p:txBody>
          <a:bodyPr/>
          <a:lstStyle/>
          <a:p>
            <a:pPr algn="l"/>
            <a:r>
              <a:rPr lang="en-US" dirty="0" smtClean="0"/>
              <a:t>Open your books to </a:t>
            </a:r>
            <a:r>
              <a:rPr lang="en-US" dirty="0" err="1" smtClean="0"/>
              <a:t>pg</a:t>
            </a:r>
            <a:r>
              <a:rPr lang="en-US" dirty="0" smtClean="0"/>
              <a:t> 324</a:t>
            </a:r>
            <a:endParaRPr lang="en-US" dirty="0"/>
          </a:p>
        </p:txBody>
      </p:sp>
      <p:sp>
        <p:nvSpPr>
          <p:cNvPr id="6" name="Content Placeholder 5"/>
          <p:cNvSpPr>
            <a:spLocks noGrp="1"/>
          </p:cNvSpPr>
          <p:nvPr>
            <p:ph sz="quarter" idx="13"/>
          </p:nvPr>
        </p:nvSpPr>
        <p:spPr>
          <a:xfrm>
            <a:off x="457200" y="1219200"/>
            <a:ext cx="8153400" cy="5074920"/>
          </a:xfrm>
        </p:spPr>
        <p:txBody>
          <a:bodyPr/>
          <a:lstStyle/>
          <a:p>
            <a:r>
              <a:rPr lang="en-US" dirty="0" smtClean="0"/>
              <a:t>Individually read the </a:t>
            </a:r>
            <a:r>
              <a:rPr lang="en-US" dirty="0"/>
              <a:t>T</a:t>
            </a:r>
            <a:r>
              <a:rPr lang="en-US" dirty="0" smtClean="0"/>
              <a:t>ruman Doctrine, The Marshall Plan, the Berlin Airlift and The Creation of NATO</a:t>
            </a:r>
          </a:p>
          <a:p>
            <a:endParaRPr lang="en-US" dirty="0"/>
          </a:p>
          <a:p>
            <a:r>
              <a:rPr lang="en-US" dirty="0" smtClean="0"/>
              <a:t>Create a 4-square graphic organizer for </a:t>
            </a:r>
            <a:r>
              <a:rPr lang="en-US" u="sng" dirty="0" smtClean="0"/>
              <a:t>EACH </a:t>
            </a:r>
            <a:r>
              <a:rPr lang="en-US" dirty="0" smtClean="0"/>
              <a:t>section read</a:t>
            </a:r>
          </a:p>
          <a:p>
            <a:endParaRPr lang="en-US" dirty="0"/>
          </a:p>
          <a:p>
            <a:r>
              <a:rPr lang="en-US" dirty="0" smtClean="0"/>
              <a:t>When you have finished AND shown me, you can work with another student comparing your information</a:t>
            </a:r>
            <a:endParaRPr lang="en-US" dirty="0"/>
          </a:p>
        </p:txBody>
      </p:sp>
      <p:graphicFrame>
        <p:nvGraphicFramePr>
          <p:cNvPr id="7" name="Diagram 6"/>
          <p:cNvGraphicFramePr/>
          <p:nvPr>
            <p:extLst>
              <p:ext uri="{D42A27DB-BD31-4B8C-83A1-F6EECF244321}">
                <p14:modId xmlns:p14="http://schemas.microsoft.com/office/powerpoint/2010/main" val="385445269"/>
              </p:ext>
            </p:extLst>
          </p:nvPr>
        </p:nvGraphicFramePr>
        <p:xfrm>
          <a:off x="2590800" y="4267200"/>
          <a:ext cx="3048000" cy="236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267691" y="4364182"/>
            <a:ext cx="990600" cy="369332"/>
          </a:xfrm>
          <a:prstGeom prst="rect">
            <a:avLst/>
          </a:prstGeom>
          <a:noFill/>
        </p:spPr>
        <p:txBody>
          <a:bodyPr wrap="square" rtlCol="0">
            <a:spAutoFit/>
          </a:bodyPr>
          <a:lstStyle/>
          <a:p>
            <a:r>
              <a:rPr lang="en-US" dirty="0" smtClean="0"/>
              <a:t>E.G. -&gt;</a:t>
            </a:r>
            <a:endParaRPr lang="en-US" dirty="0"/>
          </a:p>
        </p:txBody>
      </p:sp>
    </p:spTree>
    <p:extLst>
      <p:ext uri="{BB962C8B-B14F-4D97-AF65-F5344CB8AC3E}">
        <p14:creationId xmlns:p14="http://schemas.microsoft.com/office/powerpoint/2010/main" val="158262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687291"/>
            <a:ext cx="6512511" cy="1143000"/>
          </a:xfrm>
        </p:spPr>
        <p:txBody>
          <a:bodyPr/>
          <a:lstStyle/>
          <a:p>
            <a:r>
              <a:rPr lang="en-US" dirty="0" smtClean="0"/>
              <a:t>Analyze this quote </a:t>
            </a:r>
            <a:endParaRPr lang="en-US" dirty="0"/>
          </a:p>
        </p:txBody>
      </p:sp>
      <p:sp>
        <p:nvSpPr>
          <p:cNvPr id="3" name="Content Placeholder 2"/>
          <p:cNvSpPr>
            <a:spLocks noGrp="1"/>
          </p:cNvSpPr>
          <p:nvPr>
            <p:ph sz="quarter" idx="13"/>
          </p:nvPr>
        </p:nvSpPr>
        <p:spPr>
          <a:xfrm>
            <a:off x="381000" y="381000"/>
            <a:ext cx="8229600" cy="4953000"/>
          </a:xfrm>
        </p:spPr>
        <p:txBody>
          <a:bodyPr/>
          <a:lstStyle/>
          <a:p>
            <a:r>
              <a:rPr lang="en-US" sz="2400" dirty="0"/>
              <a:t>The average Russian of mature age today may some day have the moral satisfaction of seeing his government exercise a power unprecedented in history over the land masses of Asia and Europe. But it is not likely that he will ever know the comforts, in the line of housing, clothing, and other conveniences of civilized living, comparable to those that have existed in the advanced countries of the West</a:t>
            </a:r>
            <a:r>
              <a:rPr lang="en-US" sz="2400" dirty="0" smtClean="0"/>
              <a:t>.</a:t>
            </a:r>
          </a:p>
          <a:p>
            <a:endParaRPr lang="en-US" dirty="0"/>
          </a:p>
          <a:p>
            <a:pPr marL="45720" indent="0" algn="r">
              <a:buNone/>
            </a:pPr>
            <a:r>
              <a:rPr lang="en-US" dirty="0" smtClean="0"/>
              <a:t>George Keenan</a:t>
            </a:r>
          </a:p>
          <a:p>
            <a:pPr marL="45720" indent="0" algn="r">
              <a:buNone/>
            </a:pPr>
            <a:r>
              <a:rPr lang="en-US" dirty="0" smtClean="0"/>
              <a:t>US Diplomat</a:t>
            </a:r>
            <a:endParaRPr lang="en-US" dirty="0"/>
          </a:p>
        </p:txBody>
      </p:sp>
    </p:spTree>
    <p:extLst>
      <p:ext uri="{BB962C8B-B14F-4D97-AF65-F5344CB8AC3E}">
        <p14:creationId xmlns:p14="http://schemas.microsoft.com/office/powerpoint/2010/main" val="682121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9200" y="152400"/>
            <a:ext cx="6512511" cy="504632"/>
          </a:xfrm>
        </p:spPr>
        <p:txBody>
          <a:bodyPr/>
          <a:lstStyle/>
          <a:p>
            <a:r>
              <a:rPr lang="en-US" dirty="0" smtClean="0"/>
              <a:t>Important To know…</a:t>
            </a:r>
            <a:endParaRPr lang="en-US" dirty="0"/>
          </a:p>
        </p:txBody>
      </p:sp>
      <p:sp>
        <p:nvSpPr>
          <p:cNvPr id="5" name="Content Placeholder 4"/>
          <p:cNvSpPr>
            <a:spLocks noGrp="1"/>
          </p:cNvSpPr>
          <p:nvPr>
            <p:ph sz="quarter" idx="13"/>
          </p:nvPr>
        </p:nvSpPr>
        <p:spPr>
          <a:xfrm>
            <a:off x="-13856" y="1143000"/>
            <a:ext cx="4585855" cy="5334000"/>
          </a:xfrm>
        </p:spPr>
        <p:txBody>
          <a:bodyPr>
            <a:normAutofit fontScale="92500"/>
          </a:bodyPr>
          <a:lstStyle/>
          <a:p>
            <a:r>
              <a:rPr lang="en-US" dirty="0" smtClean="0"/>
              <a:t>The Long Telegram – 1946 </a:t>
            </a:r>
          </a:p>
          <a:p>
            <a:endParaRPr lang="en-US" dirty="0"/>
          </a:p>
          <a:p>
            <a:r>
              <a:rPr lang="en-US" dirty="0" smtClean="0"/>
              <a:t>US diplomat George Keenan describes life in Russia in a LONG message</a:t>
            </a:r>
          </a:p>
          <a:p>
            <a:endParaRPr lang="en-US" dirty="0"/>
          </a:p>
          <a:p>
            <a:r>
              <a:rPr lang="en-US" dirty="0" smtClean="0"/>
              <a:t>Says its impossible to reach a settlement with the Russians</a:t>
            </a:r>
          </a:p>
          <a:p>
            <a:endParaRPr lang="en-US" dirty="0"/>
          </a:p>
          <a:p>
            <a:r>
              <a:rPr lang="en-US" dirty="0" smtClean="0"/>
              <a:t>Proposes “Containment Strategy” – key US strategy for Cold War</a:t>
            </a:r>
          </a:p>
          <a:p>
            <a:endParaRPr lang="en-US" dirty="0"/>
          </a:p>
          <a:p>
            <a:r>
              <a:rPr lang="en-US" dirty="0" smtClean="0"/>
              <a:t>If US can contain their power their system would fall apart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2835" y="1447800"/>
            <a:ext cx="3750469"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9058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6200"/>
            <a:ext cx="6512511" cy="1143000"/>
          </a:xfrm>
        </p:spPr>
        <p:txBody>
          <a:bodyPr/>
          <a:lstStyle/>
          <a:p>
            <a:r>
              <a:rPr lang="en-US" dirty="0" smtClean="0"/>
              <a:t>Propaganda Analysis</a:t>
            </a:r>
            <a:endParaRPr lang="en-US" dirty="0"/>
          </a:p>
        </p:txBody>
      </p:sp>
      <p:sp>
        <p:nvSpPr>
          <p:cNvPr id="3" name="Content Placeholder 2"/>
          <p:cNvSpPr>
            <a:spLocks noGrp="1"/>
          </p:cNvSpPr>
          <p:nvPr>
            <p:ph sz="quarter" idx="13"/>
          </p:nvPr>
        </p:nvSpPr>
        <p:spPr>
          <a:xfrm>
            <a:off x="381000" y="1219200"/>
            <a:ext cx="8305800" cy="5257800"/>
          </a:xfrm>
        </p:spPr>
        <p:txBody>
          <a:bodyPr>
            <a:normAutofit/>
          </a:bodyPr>
          <a:lstStyle/>
          <a:p>
            <a:r>
              <a:rPr lang="en-US" sz="2400" dirty="0" smtClean="0"/>
              <a:t>Remember propaganda is like advertising – but instead of selling a product it tries to get you to support something</a:t>
            </a:r>
          </a:p>
          <a:p>
            <a:endParaRPr lang="en-US" sz="2400" dirty="0"/>
          </a:p>
          <a:p>
            <a:r>
              <a:rPr lang="en-US" sz="2400" dirty="0" smtClean="0"/>
              <a:t>As we look at the following images try and figure out their purpose and their audience.</a:t>
            </a:r>
          </a:p>
          <a:p>
            <a:endParaRPr lang="en-US" sz="2400" dirty="0"/>
          </a:p>
          <a:p>
            <a:r>
              <a:rPr lang="en-US" sz="2400" dirty="0" smtClean="0"/>
              <a:t>If you can’t figure out their purpose or their audience try to identify as many things in the picture as you can.</a:t>
            </a:r>
          </a:p>
          <a:p>
            <a:endParaRPr lang="en-US" sz="2400" dirty="0"/>
          </a:p>
          <a:p>
            <a:r>
              <a:rPr lang="en-US" sz="2400" dirty="0" smtClean="0"/>
              <a:t>You will have 1 minute to do it by yourself, then 1-2 minutes to share in your group.  Then I will ask a random group what they think it means and why they think that.</a:t>
            </a:r>
            <a:endParaRPr lang="en-US" sz="2400" dirty="0"/>
          </a:p>
        </p:txBody>
      </p:sp>
    </p:spTree>
    <p:extLst>
      <p:ext uri="{BB962C8B-B14F-4D97-AF65-F5344CB8AC3E}">
        <p14:creationId xmlns:p14="http://schemas.microsoft.com/office/powerpoint/2010/main" val="588626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0" y="533400"/>
            <a:ext cx="3581400" cy="4419600"/>
          </a:xfrm>
        </p:spPr>
        <p:txBody>
          <a:bodyPr>
            <a:normAutofit/>
          </a:bodyPr>
          <a:lstStyle/>
          <a:p>
            <a:r>
              <a:rPr lang="en-US" dirty="0" smtClean="0"/>
              <a:t>1) </a:t>
            </a:r>
            <a:r>
              <a:rPr lang="en-US" dirty="0"/>
              <a:t>What images do you see?</a:t>
            </a:r>
          </a:p>
          <a:p>
            <a:endParaRPr lang="en-US" dirty="0"/>
          </a:p>
          <a:p>
            <a:r>
              <a:rPr lang="en-US" dirty="0" smtClean="0"/>
              <a:t>2)  Who is the target?</a:t>
            </a:r>
          </a:p>
          <a:p>
            <a:endParaRPr lang="en-US" dirty="0"/>
          </a:p>
          <a:p>
            <a:r>
              <a:rPr lang="en-US" dirty="0" smtClean="0"/>
              <a:t>3)  What is suggested?</a:t>
            </a:r>
          </a:p>
          <a:p>
            <a:endParaRPr lang="en-US" dirty="0"/>
          </a:p>
          <a:p>
            <a:r>
              <a:rPr lang="en-US" dirty="0" smtClean="0"/>
              <a:t>4)</a:t>
            </a:r>
            <a:r>
              <a:rPr lang="en-US" dirty="0"/>
              <a:t> What is the message?</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50273"/>
            <a:ext cx="480682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3651250" cy="454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21686"/>
            <a:ext cx="4286250" cy="620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9724" y="547256"/>
            <a:ext cx="391505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55889"/>
            <a:ext cx="4286250" cy="607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6395" y="1181100"/>
            <a:ext cx="3608387"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36" y="762000"/>
            <a:ext cx="5715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94164"/>
            <a:ext cx="3429000" cy="2819400"/>
          </a:xfrm>
        </p:spPr>
        <p:txBody>
          <a:bodyPr/>
          <a:lstStyle/>
          <a:p>
            <a:r>
              <a:rPr lang="en-US" dirty="0" smtClean="0"/>
              <a:t>Video Clip – </a:t>
            </a:r>
            <a:r>
              <a:rPr lang="en-US" dirty="0" smtClean="0">
                <a:hlinkClick r:id="rId2"/>
              </a:rPr>
              <a:t>Click Here</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828800"/>
            <a:ext cx="3913187"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664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169</TotalTime>
  <Words>334</Words>
  <Application>Microsoft Office PowerPoint</Application>
  <PresentationFormat>On-screen Show (4:3)</PresentationFormat>
  <Paragraphs>44</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Georgia</vt:lpstr>
      <vt:lpstr>Trebuchet MS</vt:lpstr>
      <vt:lpstr>Slipstream</vt:lpstr>
      <vt:lpstr>Cold War - The Early Years</vt:lpstr>
      <vt:lpstr>Analyze this quote </vt:lpstr>
      <vt:lpstr>Important To know…</vt:lpstr>
      <vt:lpstr>Propaganda Analysis</vt:lpstr>
      <vt:lpstr>PowerPoint Presentation</vt:lpstr>
      <vt:lpstr>PowerPoint Presentation</vt:lpstr>
      <vt:lpstr>PowerPoint Presentation</vt:lpstr>
      <vt:lpstr>PowerPoint Presentation</vt:lpstr>
      <vt:lpstr>Video Clip – Click Here</vt:lpstr>
      <vt:lpstr>Open your books to pg 324</vt:lpstr>
    </vt:vector>
  </TitlesOfParts>
  <Company>Duval County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Cold War - The Early Years</dc:title>
  <dc:creator>Mcdonald, Damien L.</dc:creator>
  <cp:lastModifiedBy>Sacerdote, Kevin R.</cp:lastModifiedBy>
  <cp:revision>7</cp:revision>
  <dcterms:created xsi:type="dcterms:W3CDTF">2013-02-11T12:56:57Z</dcterms:created>
  <dcterms:modified xsi:type="dcterms:W3CDTF">2017-02-27T12:44:53Z</dcterms:modified>
</cp:coreProperties>
</file>